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2" r:id="rId4"/>
  </p:sldMasterIdLst>
  <p:notesMasterIdLst>
    <p:notesMasterId r:id="rId10"/>
  </p:notesMasterIdLst>
  <p:sldIdLst>
    <p:sldId id="256" r:id="rId5"/>
    <p:sldId id="257" r:id="rId6"/>
    <p:sldId id="258" r:id="rId7"/>
    <p:sldId id="262" r:id="rId8"/>
    <p:sldId id="261" r:id="rId9"/>
  </p:sldIdLst>
  <p:sldSz cx="10691813" cy="7559675"/>
  <p:notesSz cx="6738938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349" autoAdjust="0"/>
    <p:restoredTop sz="95020" autoAdjust="0"/>
  </p:normalViewPr>
  <p:slideViewPr>
    <p:cSldViewPr snapToGrid="0">
      <p:cViewPr varScale="1">
        <p:scale>
          <a:sx n="107" d="100"/>
          <a:sy n="107" d="100"/>
        </p:scale>
        <p:origin x="19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R" userId="858ab974-c43c-4e0e-836f-767649de0a1e" providerId="ADAL" clId="{8258335F-41D5-4E73-924B-446E612D8472}"/>
    <pc:docChg chg="modSld">
      <pc:chgData name="HR" userId="858ab974-c43c-4e0e-836f-767649de0a1e" providerId="ADAL" clId="{8258335F-41D5-4E73-924B-446E612D8472}" dt="2025-08-20T13:35:48.025" v="34" actId="20577"/>
      <pc:docMkLst>
        <pc:docMk/>
      </pc:docMkLst>
      <pc:sldChg chg="modSp mod">
        <pc:chgData name="HR" userId="858ab974-c43c-4e0e-836f-767649de0a1e" providerId="ADAL" clId="{8258335F-41D5-4E73-924B-446E612D8472}" dt="2025-08-20T13:35:48.025" v="34" actId="20577"/>
        <pc:sldMkLst>
          <pc:docMk/>
          <pc:sldMk cId="413841504" sldId="257"/>
        </pc:sldMkLst>
        <pc:spChg chg="mod">
          <ac:chgData name="HR" userId="858ab974-c43c-4e0e-836f-767649de0a1e" providerId="ADAL" clId="{8258335F-41D5-4E73-924B-446E612D8472}" dt="2025-08-20T13:34:30.615" v="22" actId="1076"/>
          <ac:spMkLst>
            <pc:docMk/>
            <pc:sldMk cId="413841504" sldId="257"/>
            <ac:spMk id="9" creationId="{725EA1B2-729C-536B-D9CA-2EBFD21795DE}"/>
          </ac:spMkLst>
        </pc:spChg>
        <pc:graphicFrameChg chg="modGraphic">
          <ac:chgData name="HR" userId="858ab974-c43c-4e0e-836f-767649de0a1e" providerId="ADAL" clId="{8258335F-41D5-4E73-924B-446E612D8472}" dt="2025-08-20T13:35:48.025" v="34" actId="20577"/>
          <ac:graphicFrameMkLst>
            <pc:docMk/>
            <pc:sldMk cId="413841504" sldId="257"/>
            <ac:graphicFrameMk id="6" creationId="{44024A41-3B2E-AA32-BD03-F76C4FBCC8CE}"/>
          </ac:graphicFrameMkLst>
        </pc:graphicFrameChg>
      </pc:sldChg>
    </pc:docChg>
  </pc:docChgLst>
  <pc:docChgLst>
    <pc:chgData name="HR" userId="858ab974-c43c-4e0e-836f-767649de0a1e" providerId="ADAL" clId="{6DA7F9DB-CD9A-4CEB-8ACE-E5CEDDD3D017}"/>
    <pc:docChg chg="undo redo custSel addSld delSld modSld sldOrd">
      <pc:chgData name="HR" userId="858ab974-c43c-4e0e-836f-767649de0a1e" providerId="ADAL" clId="{6DA7F9DB-CD9A-4CEB-8ACE-E5CEDDD3D017}" dt="2025-04-22T09:38:41.535" v="2809" actId="2165"/>
      <pc:docMkLst>
        <pc:docMk/>
      </pc:docMkLst>
      <pc:sldChg chg="modSp mod">
        <pc:chgData name="HR" userId="858ab974-c43c-4e0e-836f-767649de0a1e" providerId="ADAL" clId="{6DA7F9DB-CD9A-4CEB-8ACE-E5CEDDD3D017}" dt="2025-04-22T09:38:22.028" v="2808" actId="2165"/>
        <pc:sldMkLst>
          <pc:docMk/>
          <pc:sldMk cId="449614656" sldId="256"/>
        </pc:sldMkLst>
      </pc:sldChg>
      <pc:sldChg chg="modSp mod">
        <pc:chgData name="HR" userId="858ab974-c43c-4e0e-836f-767649de0a1e" providerId="ADAL" clId="{6DA7F9DB-CD9A-4CEB-8ACE-E5CEDDD3D017}" dt="2025-04-22T09:37:27.490" v="2806" actId="20577"/>
        <pc:sldMkLst>
          <pc:docMk/>
          <pc:sldMk cId="413841504" sldId="257"/>
        </pc:sldMkLst>
      </pc:sldChg>
      <pc:sldChg chg="modSp mod">
        <pc:chgData name="HR" userId="858ab974-c43c-4e0e-836f-767649de0a1e" providerId="ADAL" clId="{6DA7F9DB-CD9A-4CEB-8ACE-E5CEDDD3D017}" dt="2025-04-22T09:38:41.535" v="2809" actId="2165"/>
        <pc:sldMkLst>
          <pc:docMk/>
          <pc:sldMk cId="4260107715" sldId="258"/>
        </pc:sldMkLst>
      </pc:sldChg>
      <pc:sldChg chg="modSp add del mod">
        <pc:chgData name="HR" userId="858ab974-c43c-4e0e-836f-767649de0a1e" providerId="ADAL" clId="{6DA7F9DB-CD9A-4CEB-8ACE-E5CEDDD3D017}" dt="2025-04-17T13:15:24.730" v="2380" actId="2696"/>
        <pc:sldMkLst>
          <pc:docMk/>
          <pc:sldMk cId="1102212091" sldId="259"/>
        </pc:sldMkLst>
      </pc:sldChg>
      <pc:sldChg chg="modSp add del mod">
        <pc:chgData name="HR" userId="858ab974-c43c-4e0e-836f-767649de0a1e" providerId="ADAL" clId="{6DA7F9DB-CD9A-4CEB-8ACE-E5CEDDD3D017}" dt="2025-04-17T13:59:21.536" v="2611" actId="47"/>
        <pc:sldMkLst>
          <pc:docMk/>
          <pc:sldMk cId="3516928868" sldId="260"/>
        </pc:sldMkLst>
      </pc:sldChg>
      <pc:sldChg chg="modSp add mod ord">
        <pc:chgData name="HR" userId="858ab974-c43c-4e0e-836f-767649de0a1e" providerId="ADAL" clId="{6DA7F9DB-CD9A-4CEB-8ACE-E5CEDDD3D017}" dt="2025-04-18T14:40:21.240" v="2803" actId="242"/>
        <pc:sldMkLst>
          <pc:docMk/>
          <pc:sldMk cId="60940490" sldId="261"/>
        </pc:sldMkLst>
      </pc:sldChg>
      <pc:sldChg chg="modSp add mod ord">
        <pc:chgData name="HR" userId="858ab974-c43c-4e0e-836f-767649de0a1e" providerId="ADAL" clId="{6DA7F9DB-CD9A-4CEB-8ACE-E5CEDDD3D017}" dt="2025-04-17T12:32:47.808" v="2377" actId="20577"/>
        <pc:sldMkLst>
          <pc:docMk/>
          <pc:sldMk cId="726822561" sldId="262"/>
        </pc:sldMkLst>
      </pc:sldChg>
    </pc:docChg>
  </pc:docChgLst>
  <pc:docChgLst>
    <pc:chgData name="HR" userId="858ab974-c43c-4e0e-836f-767649de0a1e" providerId="ADAL" clId="{B4F83B85-B2B4-4BB9-81A7-C2FDD0E42EFA}"/>
    <pc:docChg chg="modSld">
      <pc:chgData name="HR" userId="858ab974-c43c-4e0e-836f-767649de0a1e" providerId="ADAL" clId="{B4F83B85-B2B4-4BB9-81A7-C2FDD0E42EFA}" dt="2025-07-24T11:12:33.311" v="3" actId="20577"/>
      <pc:docMkLst>
        <pc:docMk/>
      </pc:docMkLst>
      <pc:sldChg chg="modSp mod">
        <pc:chgData name="HR" userId="858ab974-c43c-4e0e-836f-767649de0a1e" providerId="ADAL" clId="{B4F83B85-B2B4-4BB9-81A7-C2FDD0E42EFA}" dt="2025-07-23T11:03:42.275" v="1" actId="20577"/>
        <pc:sldMkLst>
          <pc:docMk/>
          <pc:sldMk cId="413841504" sldId="257"/>
        </pc:sldMkLst>
        <pc:graphicFrameChg chg="modGraphic">
          <ac:chgData name="HR" userId="858ab974-c43c-4e0e-836f-767649de0a1e" providerId="ADAL" clId="{B4F83B85-B2B4-4BB9-81A7-C2FDD0E42EFA}" dt="2025-07-23T11:03:42.275" v="1" actId="20577"/>
          <ac:graphicFrameMkLst>
            <pc:docMk/>
            <pc:sldMk cId="413841504" sldId="257"/>
            <ac:graphicFrameMk id="6" creationId="{44024A41-3B2E-AA32-BD03-F76C4FBCC8CE}"/>
          </ac:graphicFrameMkLst>
        </pc:graphicFrameChg>
      </pc:sldChg>
      <pc:sldChg chg="modSp mod">
        <pc:chgData name="HR" userId="858ab974-c43c-4e0e-836f-767649de0a1e" providerId="ADAL" clId="{B4F83B85-B2B4-4BB9-81A7-C2FDD0E42EFA}" dt="2025-07-24T11:12:33.311" v="3" actId="20577"/>
        <pc:sldMkLst>
          <pc:docMk/>
          <pc:sldMk cId="4260107715" sldId="258"/>
        </pc:sldMkLst>
        <pc:graphicFrameChg chg="modGraphic">
          <ac:chgData name="HR" userId="858ab974-c43c-4e0e-836f-767649de0a1e" providerId="ADAL" clId="{B4F83B85-B2B4-4BB9-81A7-C2FDD0E42EFA}" dt="2025-07-24T11:12:33.311" v="3" actId="20577"/>
          <ac:graphicFrameMkLst>
            <pc:docMk/>
            <pc:sldMk cId="4260107715" sldId="258"/>
            <ac:graphicFrameMk id="6" creationId="{52BB15E9-1E21-EEF6-DDE1-0DF2AB3DED16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206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7172" y="0"/>
            <a:ext cx="2920206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60A8E-7BC2-2445-B146-70711C7B2CC8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10112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894" y="4749691"/>
            <a:ext cx="539115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20206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7172" y="9374301"/>
            <a:ext cx="2920206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71178-2FDF-F84B-B694-58496344E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1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4413" y="1233488"/>
            <a:ext cx="4710112" cy="3330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71178-2FDF-F84B-B694-58496344E5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22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E2FE0-38AC-24BF-2620-7148A4E83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749C1-FDCE-3A70-B608-9965ABBDC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4413" y="1233488"/>
            <a:ext cx="4710112" cy="33305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7646C8-A221-9971-3C3B-3661BA44A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AB53B-02F5-FEC8-D03F-CF80176D1B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71178-2FDF-F84B-B694-58496344E5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59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70D12-FC2D-E909-5AC1-3664EDA77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9CA75-B9EE-7AA0-5E24-70EF6945E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4413" y="1233488"/>
            <a:ext cx="4710112" cy="33305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05CB67-A18B-86BD-2D04-46CFD8790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77098-5E60-DED5-F546-396DDBF67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71178-2FDF-F84B-B694-58496344E5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20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5C316-B3A7-9972-CAEC-D6CC99705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EE605D-C57A-04AE-1A69-E11C371278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4413" y="1233488"/>
            <a:ext cx="4710112" cy="33305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0F6FF2-9804-DBD2-0056-581A6A5630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3047D-F626-269E-5B23-461C8FA58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71178-2FDF-F84B-B694-58496344E5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65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FB768-F152-7077-8BCD-634254A3F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62473B-2286-BC55-E6CA-D5093BF3C0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4413" y="1233488"/>
            <a:ext cx="4710112" cy="33305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583C35-9F2E-4278-5871-EFF13E5D6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E7D33-D394-E2AD-9211-E80793B0C1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71178-2FDF-F84B-B694-58496344E5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15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35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69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57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0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74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82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494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33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3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01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49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0E7F41-445B-C94A-B699-7BF0D81B008D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6F80C9-F757-5649-9BB5-64CFB103E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31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hyperlink" Target="mailto:INFO@LOOPANDSCOOP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hyperlink" Target="mailto:INFO@LOOPANDSCOOP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hyperlink" Target="mailto:INFO@LOOPANDSCOOP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hyperlink" Target="mailto:INFO@LOOPANDSCOOP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hyperlink" Target="mailto:INFO@LOOPANDSCOO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FFA067B-D496-736B-1742-285A32E2E4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843616"/>
              </p:ext>
            </p:extLst>
          </p:nvPr>
        </p:nvGraphicFramePr>
        <p:xfrm>
          <a:off x="340769" y="1912690"/>
          <a:ext cx="9690691" cy="44287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31564">
                  <a:extLst>
                    <a:ext uri="{9D8B030D-6E8A-4147-A177-3AD203B41FA5}">
                      <a16:colId xmlns:a16="http://schemas.microsoft.com/office/drawing/2014/main" val="869800973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2304630719"/>
                    </a:ext>
                  </a:extLst>
                </a:gridCol>
                <a:gridCol w="360567">
                  <a:extLst>
                    <a:ext uri="{9D8B030D-6E8A-4147-A177-3AD203B41FA5}">
                      <a16:colId xmlns:a16="http://schemas.microsoft.com/office/drawing/2014/main" val="327355894"/>
                    </a:ext>
                  </a:extLst>
                </a:gridCol>
                <a:gridCol w="423529">
                  <a:extLst>
                    <a:ext uri="{9D8B030D-6E8A-4147-A177-3AD203B41FA5}">
                      <a16:colId xmlns:a16="http://schemas.microsoft.com/office/drawing/2014/main" val="4056299829"/>
                    </a:ext>
                  </a:extLst>
                </a:gridCol>
                <a:gridCol w="363237">
                  <a:extLst>
                    <a:ext uri="{9D8B030D-6E8A-4147-A177-3AD203B41FA5}">
                      <a16:colId xmlns:a16="http://schemas.microsoft.com/office/drawing/2014/main" val="3681391990"/>
                    </a:ext>
                  </a:extLst>
                </a:gridCol>
                <a:gridCol w="349437">
                  <a:extLst>
                    <a:ext uri="{9D8B030D-6E8A-4147-A177-3AD203B41FA5}">
                      <a16:colId xmlns:a16="http://schemas.microsoft.com/office/drawing/2014/main" val="2737099915"/>
                    </a:ext>
                  </a:extLst>
                </a:gridCol>
                <a:gridCol w="464053">
                  <a:extLst>
                    <a:ext uri="{9D8B030D-6E8A-4147-A177-3AD203B41FA5}">
                      <a16:colId xmlns:a16="http://schemas.microsoft.com/office/drawing/2014/main" val="1421109745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419486662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2795559255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2549377349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2438898302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527068938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237003777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466253519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2935264223"/>
                    </a:ext>
                  </a:extLst>
                </a:gridCol>
                <a:gridCol w="425156">
                  <a:extLst>
                    <a:ext uri="{9D8B030D-6E8A-4147-A177-3AD203B41FA5}">
                      <a16:colId xmlns:a16="http://schemas.microsoft.com/office/drawing/2014/main" val="2899139309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2494366560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3732229945"/>
                    </a:ext>
                  </a:extLst>
                </a:gridCol>
              </a:tblGrid>
              <a:tr h="82058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GELATO FLAVOUR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HALAL</a:t>
                      </a:r>
                    </a:p>
                  </a:txBody>
                  <a:tcPr vert="vert27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VEGAN</a:t>
                      </a:r>
                    </a:p>
                  </a:txBody>
                  <a:tcPr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GLUTEN FREE</a:t>
                      </a:r>
                    </a:p>
                  </a:txBody>
                  <a:tcPr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MILK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EGGS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SOYA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PEANUTS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NUTS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CELERY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CRUSTACEANS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FISH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LUPIN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MOLLUSC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MUSTARD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SESAME SEEDS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SULPHER DIOXINE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CEAREALS CONTAINING GLUTEN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006075"/>
                  </a:ext>
                </a:extLst>
              </a:tr>
              <a:tr h="31407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99 DELIGHT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NO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YES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7474702"/>
                  </a:ext>
                </a:extLst>
              </a:tr>
              <a:tr h="31407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AMARENA CHERRY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NO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YES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6843245"/>
                  </a:ext>
                </a:extLst>
              </a:tr>
              <a:tr h="26755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AURORA’S BUBBLEGUM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YES</a:t>
                      </a:r>
                      <a:endParaRPr lang="en-US" sz="8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NO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YES</a:t>
                      </a:r>
                      <a:endParaRPr lang="en-GB" sz="8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8378449"/>
                  </a:ext>
                </a:extLst>
              </a:tr>
              <a:tr h="31407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BANANA BISCUIT CRUMBLE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YES</a:t>
                      </a:r>
                      <a:endParaRPr lang="en-US" sz="8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944135"/>
                  </a:ext>
                </a:extLst>
              </a:tr>
              <a:tr h="31407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BITTER STRAWBERRY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YES</a:t>
                      </a:r>
                      <a:endParaRPr lang="en-US" sz="8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YES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YES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111460"/>
                  </a:ext>
                </a:extLst>
              </a:tr>
              <a:tr h="29290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BELGIAN CHOCOALTE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YES</a:t>
                      </a:r>
                      <a:endParaRPr lang="en-US" sz="8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8509060"/>
                  </a:ext>
                </a:extLst>
              </a:tr>
              <a:tr h="31407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BISCOFF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YES</a:t>
                      </a:r>
                      <a:endParaRPr lang="en-US" sz="8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NO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NO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34150"/>
                  </a:ext>
                </a:extLst>
              </a:tr>
              <a:tr h="31407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BOUNTY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YES</a:t>
                      </a:r>
                      <a:endParaRPr lang="en-US" sz="8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2660226"/>
                  </a:ext>
                </a:extLst>
              </a:tr>
              <a:tr h="31407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CHOCOLATE FUDGE BROWNIE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10000881"/>
                  </a:ext>
                </a:extLst>
              </a:tr>
              <a:tr h="26755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CHOCOLATE ORANGE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1957424"/>
                  </a:ext>
                </a:extLst>
              </a:tr>
              <a:tr h="267552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FERRERO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YES</a:t>
                      </a:r>
                      <a:endParaRPr lang="en-US" sz="8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14425399"/>
                  </a:ext>
                </a:extLst>
              </a:tr>
              <a:tr h="31407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KINDER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YES</a:t>
                      </a:r>
                      <a:endParaRPr lang="en-US" sz="8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6473081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138C3E0-8A65-A3FC-592E-D5393DF6F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95" y="252663"/>
            <a:ext cx="1437900" cy="14066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661B43-681D-2CE7-2389-CD62D56D1FC4}"/>
              </a:ext>
            </a:extLst>
          </p:cNvPr>
          <p:cNvSpPr txBox="1"/>
          <p:nvPr/>
        </p:nvSpPr>
        <p:spPr>
          <a:xfrm>
            <a:off x="377584" y="6707282"/>
            <a:ext cx="10010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accent2"/>
                </a:solidFill>
              </a:rPr>
              <a:t>MANAGEMENT ADVISES THAT ALL FOOD MAY CONTAIN TRACES OF ALLERGENS AS ALL FOOD IS PREPARED IN THE SAME KITCHEN ENVIRONMENT. </a:t>
            </a:r>
            <a:br>
              <a:rPr lang="en-US" sz="800" b="1" dirty="0">
                <a:solidFill>
                  <a:schemeClr val="accent2"/>
                </a:solidFill>
              </a:rPr>
            </a:br>
            <a:r>
              <a:rPr lang="en-US" sz="800" b="1" dirty="0">
                <a:solidFill>
                  <a:schemeClr val="accent2"/>
                </a:solidFill>
              </a:rPr>
              <a:t>PLEASE CONTACT </a:t>
            </a:r>
            <a:r>
              <a:rPr lang="en-US" sz="800" b="1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INFO@LOOPANDSCOOP.COM</a:t>
            </a:r>
            <a:r>
              <a:rPr lang="en-US" sz="800" b="1" dirty="0">
                <a:solidFill>
                  <a:schemeClr val="accent2"/>
                </a:solidFill>
              </a:rPr>
              <a:t> IF YOU REQUIRE FURTHER INFORMATION. </a:t>
            </a:r>
            <a:r>
              <a:rPr lang="en-US" sz="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ALLERGENS 2025.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FCECFC-7251-C8F3-B6D3-BB0AA076EC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237" y="200889"/>
            <a:ext cx="4410116" cy="151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14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1563D-6173-613F-0366-C20BF13D3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024A41-3B2E-AA32-BD03-F76C4FBCC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342301"/>
              </p:ext>
            </p:extLst>
          </p:nvPr>
        </p:nvGraphicFramePr>
        <p:xfrm>
          <a:off x="264696" y="1913022"/>
          <a:ext cx="9902754" cy="49472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08393">
                  <a:extLst>
                    <a:ext uri="{9D8B030D-6E8A-4147-A177-3AD203B41FA5}">
                      <a16:colId xmlns:a16="http://schemas.microsoft.com/office/drawing/2014/main" val="869800973"/>
                    </a:ext>
                  </a:extLst>
                </a:gridCol>
                <a:gridCol w="406489">
                  <a:extLst>
                    <a:ext uri="{9D8B030D-6E8A-4147-A177-3AD203B41FA5}">
                      <a16:colId xmlns:a16="http://schemas.microsoft.com/office/drawing/2014/main" val="337596795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327355894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4056299829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3681391990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2737099915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1421109745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419486662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2795559255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2549377349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2438898302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527068938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237003777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466253519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2935264223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2899139309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2494366560"/>
                    </a:ext>
                  </a:extLst>
                </a:gridCol>
                <a:gridCol w="399242">
                  <a:extLst>
                    <a:ext uri="{9D8B030D-6E8A-4147-A177-3AD203B41FA5}">
                      <a16:colId xmlns:a16="http://schemas.microsoft.com/office/drawing/2014/main" val="3732229945"/>
                    </a:ext>
                  </a:extLst>
                </a:gridCol>
              </a:tblGrid>
              <a:tr h="82761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GELATO FLAVOUR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HALAL</a:t>
                      </a:r>
                    </a:p>
                  </a:txBody>
                  <a:tcPr vert="vert27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VEGAN</a:t>
                      </a:r>
                    </a:p>
                  </a:txBody>
                  <a:tcPr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GLUTEN FREE</a:t>
                      </a:r>
                    </a:p>
                  </a:txBody>
                  <a:tcPr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MILK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EGGS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SOYA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PEANUTS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NUTS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CELERY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CRUSTACEANS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FISH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LUPIN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MOLLUSC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MUSTARD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SESAME SEEDS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SULPHER DIOXINE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CEAREALS CONTAINING GLUTEN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006075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MALTESER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06813932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MADAGASCAN VANILLA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93818625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MANGO ALPHONSO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46843245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MILKY BAR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68378449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MINT CHOC CHIPS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98944135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NOCCIOLA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58509060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NUTELLA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0634150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OREO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10000881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PECAN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14425399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PRALINE MOCHA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87167312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RASPBERRY LEMONADE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64730811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RASPBERRY RIPPLE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04533526"/>
                  </a:ext>
                </a:extLst>
              </a:tr>
              <a:tr h="31689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RUM &amp; RASIN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275461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245F8E3-32C3-0715-BFB0-1BFFFF9EC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95" y="252663"/>
            <a:ext cx="1437900" cy="14066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5EA1B2-729C-536B-D9CA-2EBFD21795DE}"/>
              </a:ext>
            </a:extLst>
          </p:cNvPr>
          <p:cNvSpPr txBox="1"/>
          <p:nvPr/>
        </p:nvSpPr>
        <p:spPr>
          <a:xfrm>
            <a:off x="414159" y="6892982"/>
            <a:ext cx="10010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accent2"/>
                </a:solidFill>
              </a:rPr>
              <a:t>MANAGEMENT ADVISES THAT ALL FOOD MAY CONTAIN TRACES OF ALLERGENS AS ALL FOOD IS PREPARED IN THE SAME KITCHEN ENVIRONMENT. </a:t>
            </a:r>
            <a:br>
              <a:rPr lang="en-US" sz="800" b="1" dirty="0">
                <a:solidFill>
                  <a:schemeClr val="accent2"/>
                </a:solidFill>
              </a:rPr>
            </a:br>
            <a:r>
              <a:rPr lang="en-US" sz="800" b="1" dirty="0">
                <a:solidFill>
                  <a:schemeClr val="accent2"/>
                </a:solidFill>
              </a:rPr>
              <a:t>PLEASE CONTACT </a:t>
            </a:r>
            <a:r>
              <a:rPr lang="en-US" sz="800" b="1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INFO@LOOPANDSCOOP.COM</a:t>
            </a:r>
            <a:r>
              <a:rPr lang="en-US" sz="800" b="1" dirty="0">
                <a:solidFill>
                  <a:schemeClr val="accent2"/>
                </a:solidFill>
              </a:rPr>
              <a:t> IF YOU REQUIRE FURTHER INFORMATION. </a:t>
            </a:r>
            <a:r>
              <a:rPr lang="en-US" sz="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ALLERGENS 2025.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80D4F0-EF42-0514-3231-1B1B6172A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237" y="200889"/>
            <a:ext cx="4410116" cy="151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1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93B58-11D8-684C-526A-B85EB21D4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2BB15E9-1E21-EEF6-DDE1-0DF2AB3DE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603257"/>
              </p:ext>
            </p:extLst>
          </p:nvPr>
        </p:nvGraphicFramePr>
        <p:xfrm>
          <a:off x="264695" y="1750979"/>
          <a:ext cx="10087317" cy="4847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73706">
                  <a:extLst>
                    <a:ext uri="{9D8B030D-6E8A-4147-A177-3AD203B41FA5}">
                      <a16:colId xmlns:a16="http://schemas.microsoft.com/office/drawing/2014/main" val="869800973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3254968521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327355894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4056299829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3681391990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2737099915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1421109745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419486662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2795559255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2549377349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2438898302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527068938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237003777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466253519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2935264223"/>
                    </a:ext>
                  </a:extLst>
                </a:gridCol>
                <a:gridCol w="406683">
                  <a:extLst>
                    <a:ext uri="{9D8B030D-6E8A-4147-A177-3AD203B41FA5}">
                      <a16:colId xmlns:a16="http://schemas.microsoft.com/office/drawing/2014/main" val="2899139309"/>
                    </a:ext>
                  </a:extLst>
                </a:gridCol>
                <a:gridCol w="389125">
                  <a:extLst>
                    <a:ext uri="{9D8B030D-6E8A-4147-A177-3AD203B41FA5}">
                      <a16:colId xmlns:a16="http://schemas.microsoft.com/office/drawing/2014/main" val="2494366560"/>
                    </a:ext>
                  </a:extLst>
                </a:gridCol>
                <a:gridCol w="424241">
                  <a:extLst>
                    <a:ext uri="{9D8B030D-6E8A-4147-A177-3AD203B41FA5}">
                      <a16:colId xmlns:a16="http://schemas.microsoft.com/office/drawing/2014/main" val="3732229945"/>
                    </a:ext>
                  </a:extLst>
                </a:gridCol>
              </a:tblGrid>
              <a:tr h="92655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GELATO FLAVOUR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HALAL</a:t>
                      </a:r>
                    </a:p>
                  </a:txBody>
                  <a:tcPr vert="vert27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VEGAN</a:t>
                      </a:r>
                    </a:p>
                  </a:txBody>
                  <a:tcPr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GLUTEN FREE</a:t>
                      </a:r>
                    </a:p>
                  </a:txBody>
                  <a:tcPr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MILK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EGGS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SOYA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PEANUTS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NUTS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CELERY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CRUSTACEANS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FISH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LUPIN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MOLLUSC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MUSTARD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SESAME SEEDS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SULPHER DIOXINE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CEAREALS CONTAINING GLUTEN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006075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SEA SALTED CARAMEL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41015210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SEA SALTED CARAMEL PRETZEL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92181291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SEA SALTED DARK CHOCOLATE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46843245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SCOTTISH TABLET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68378449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SNICKERS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GB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</a:t>
                      </a:r>
                    </a:p>
                    <a:p>
                      <a:pPr marL="0" marR="0" lvl="0" indent="0" algn="l" defTabSz="100794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       T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98944135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STRAWBERRIES &amp; CREAM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58509060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MADAGASCAN VANILLA BROWNIE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10000881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VEGAN BISCOFF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14425399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VEGAN OREO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      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       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      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       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64730811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VEGAN MINT CHOC CHIP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04533526"/>
                  </a:ext>
                </a:extLst>
              </a:tr>
              <a:tr h="35478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WHISKY AMARENA CRUMBLE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6275461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044C113-82AF-CE52-2540-9A68B8BD2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95" y="252663"/>
            <a:ext cx="1437900" cy="14066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C93D0E-4AA0-2FC9-5526-FCB557BC1E91}"/>
              </a:ext>
            </a:extLst>
          </p:cNvPr>
          <p:cNvSpPr txBox="1"/>
          <p:nvPr/>
        </p:nvSpPr>
        <p:spPr>
          <a:xfrm>
            <a:off x="2078261" y="7020232"/>
            <a:ext cx="6981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accent2"/>
                </a:solidFill>
              </a:rPr>
              <a:t>MANAGEMENT ADVISES THAT ALL FOOD MAY CONTAIN TRACES OF ALLERGENS AS ALL FOOD IS PREPARED IN THE SAME KITCHEN ENVIRONMENT. </a:t>
            </a:r>
            <a:br>
              <a:rPr lang="en-US" sz="800" b="1" dirty="0">
                <a:solidFill>
                  <a:schemeClr val="accent2"/>
                </a:solidFill>
              </a:rPr>
            </a:br>
            <a:r>
              <a:rPr lang="en-US" sz="800" b="1" dirty="0">
                <a:solidFill>
                  <a:schemeClr val="accent2"/>
                </a:solidFill>
              </a:rPr>
              <a:t>PLEASE CONTACT </a:t>
            </a:r>
            <a:r>
              <a:rPr lang="en-US" sz="800" b="1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INFO@LOOPANDSCOOP.COM</a:t>
            </a:r>
            <a:r>
              <a:rPr lang="en-US" sz="800" b="1" dirty="0">
                <a:solidFill>
                  <a:schemeClr val="accent2"/>
                </a:solidFill>
              </a:rPr>
              <a:t> IF YOU REQUIRE FURTHER INFORMATION. </a:t>
            </a:r>
            <a:r>
              <a:rPr lang="en-US" sz="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ALLERGENS 2025.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E796D2-621A-2DAE-5FB5-1B3A1C2AE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237" y="200889"/>
            <a:ext cx="4410116" cy="151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107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7CD7D-7786-BE52-4B89-72FF336E2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4E0E49B-47F2-0528-380C-F81C79B932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48702"/>
              </p:ext>
            </p:extLst>
          </p:nvPr>
        </p:nvGraphicFramePr>
        <p:xfrm>
          <a:off x="264695" y="1913021"/>
          <a:ext cx="9980660" cy="430605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40149">
                  <a:extLst>
                    <a:ext uri="{9D8B030D-6E8A-4147-A177-3AD203B41FA5}">
                      <a16:colId xmlns:a16="http://schemas.microsoft.com/office/drawing/2014/main" val="869800973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3009043117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327355894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4056299829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3681391990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2737099915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1421109745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419486662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2795559255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2549377349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2438898302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527068938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237003777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466253519"/>
                    </a:ext>
                  </a:extLst>
                </a:gridCol>
                <a:gridCol w="402383">
                  <a:extLst>
                    <a:ext uri="{9D8B030D-6E8A-4147-A177-3AD203B41FA5}">
                      <a16:colId xmlns:a16="http://schemas.microsoft.com/office/drawing/2014/main" val="2935264223"/>
                    </a:ext>
                  </a:extLst>
                </a:gridCol>
                <a:gridCol w="356806">
                  <a:extLst>
                    <a:ext uri="{9D8B030D-6E8A-4147-A177-3AD203B41FA5}">
                      <a16:colId xmlns:a16="http://schemas.microsoft.com/office/drawing/2014/main" val="2899139309"/>
                    </a:ext>
                  </a:extLst>
                </a:gridCol>
                <a:gridCol w="349623">
                  <a:extLst>
                    <a:ext uri="{9D8B030D-6E8A-4147-A177-3AD203B41FA5}">
                      <a16:colId xmlns:a16="http://schemas.microsoft.com/office/drawing/2014/main" val="2494366560"/>
                    </a:ext>
                  </a:extLst>
                </a:gridCol>
                <a:gridCol w="500720">
                  <a:extLst>
                    <a:ext uri="{9D8B030D-6E8A-4147-A177-3AD203B41FA5}">
                      <a16:colId xmlns:a16="http://schemas.microsoft.com/office/drawing/2014/main" val="3732229945"/>
                    </a:ext>
                  </a:extLst>
                </a:gridCol>
              </a:tblGrid>
              <a:tr h="96849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GELATO CAKE FLAVOUR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HALAL</a:t>
                      </a:r>
                    </a:p>
                  </a:txBody>
                  <a:tcPr vert="vert27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VEGAN</a:t>
                      </a:r>
                    </a:p>
                  </a:txBody>
                  <a:tcPr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GLUTEN FREE</a:t>
                      </a:r>
                    </a:p>
                  </a:txBody>
                  <a:tcPr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MILK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EGGS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SOYA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PEANUTS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NUTS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CELERY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CRUSTACEANS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FISH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LUPIN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MOLLUSC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MUSTARD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SESAME SEEDS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SULPHER DIOXINE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CEAREALS CONTAINING GLUTEN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00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BISCOFF CAKE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4684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FERERRO CAKE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9894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KINDER CAKE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063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OREO CAKE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1000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VEGAN BISCOFF CAKE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1442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VEGAN OREO CAKE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6473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453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275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3140464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1E8888E-E762-CD43-6C4F-E3950608D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95" y="252663"/>
            <a:ext cx="1437900" cy="14066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81C517-DB71-411A-F1D3-ACF24364E149}"/>
              </a:ext>
            </a:extLst>
          </p:cNvPr>
          <p:cNvSpPr txBox="1"/>
          <p:nvPr/>
        </p:nvSpPr>
        <p:spPr>
          <a:xfrm>
            <a:off x="264695" y="7098629"/>
            <a:ext cx="10010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accent2"/>
                </a:solidFill>
              </a:rPr>
              <a:t>MANAGEMENT ADVISES THAT ALL FOOD MAY CONTAIN TRACES OF ALLERGENS AS ALL FOOD IS PREPARED IN THE SAME KITCHEN ENVIRONMENT. </a:t>
            </a:r>
            <a:br>
              <a:rPr lang="en-US" sz="800" b="1" dirty="0">
                <a:solidFill>
                  <a:schemeClr val="accent2"/>
                </a:solidFill>
              </a:rPr>
            </a:br>
            <a:r>
              <a:rPr lang="en-US" sz="800" b="1" dirty="0">
                <a:solidFill>
                  <a:schemeClr val="accent2"/>
                </a:solidFill>
              </a:rPr>
              <a:t>PLEASE CONTACT </a:t>
            </a:r>
            <a:r>
              <a:rPr lang="en-US" sz="800" b="1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INFO@LOOPANDSCOOP.COM</a:t>
            </a:r>
            <a:r>
              <a:rPr lang="en-US" sz="800" b="1" dirty="0">
                <a:solidFill>
                  <a:schemeClr val="accent2"/>
                </a:solidFill>
              </a:rPr>
              <a:t> IF YOU REQUIRE FURTHER INFORMATION. </a:t>
            </a:r>
            <a:r>
              <a:rPr lang="en-US" sz="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ALLERGENS 2025.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7B9EDD-DDCD-E58B-2858-1D582B46A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237" y="200889"/>
            <a:ext cx="4410116" cy="151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22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089A2-0ECF-121F-3855-FBADA7421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F08DE0D-31B8-C655-55AD-4A418F93D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004799"/>
              </p:ext>
            </p:extLst>
          </p:nvPr>
        </p:nvGraphicFramePr>
        <p:xfrm>
          <a:off x="264695" y="1913021"/>
          <a:ext cx="9980658" cy="35954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71153">
                  <a:extLst>
                    <a:ext uri="{9D8B030D-6E8A-4147-A177-3AD203B41FA5}">
                      <a16:colId xmlns:a16="http://schemas.microsoft.com/office/drawing/2014/main" val="869800973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3009043117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327355894"/>
                    </a:ext>
                  </a:extLst>
                </a:gridCol>
                <a:gridCol w="401594">
                  <a:extLst>
                    <a:ext uri="{9D8B030D-6E8A-4147-A177-3AD203B41FA5}">
                      <a16:colId xmlns:a16="http://schemas.microsoft.com/office/drawing/2014/main" val="4056299829"/>
                    </a:ext>
                  </a:extLst>
                </a:gridCol>
                <a:gridCol w="384425">
                  <a:extLst>
                    <a:ext uri="{9D8B030D-6E8A-4147-A177-3AD203B41FA5}">
                      <a16:colId xmlns:a16="http://schemas.microsoft.com/office/drawing/2014/main" val="3681391990"/>
                    </a:ext>
                  </a:extLst>
                </a:gridCol>
                <a:gridCol w="334502">
                  <a:extLst>
                    <a:ext uri="{9D8B030D-6E8A-4147-A177-3AD203B41FA5}">
                      <a16:colId xmlns:a16="http://schemas.microsoft.com/office/drawing/2014/main" val="2737099915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1421109745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419486662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2795559255"/>
                    </a:ext>
                  </a:extLst>
                </a:gridCol>
                <a:gridCol w="336282">
                  <a:extLst>
                    <a:ext uri="{9D8B030D-6E8A-4147-A177-3AD203B41FA5}">
                      <a16:colId xmlns:a16="http://schemas.microsoft.com/office/drawing/2014/main" val="2549377349"/>
                    </a:ext>
                  </a:extLst>
                </a:gridCol>
                <a:gridCol w="476430">
                  <a:extLst>
                    <a:ext uri="{9D8B030D-6E8A-4147-A177-3AD203B41FA5}">
                      <a16:colId xmlns:a16="http://schemas.microsoft.com/office/drawing/2014/main" val="2438898302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527068938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237003777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466253519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2935264223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2899139309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2494366560"/>
                    </a:ext>
                  </a:extLst>
                </a:gridCol>
                <a:gridCol w="406356">
                  <a:extLst>
                    <a:ext uri="{9D8B030D-6E8A-4147-A177-3AD203B41FA5}">
                      <a16:colId xmlns:a16="http://schemas.microsoft.com/office/drawing/2014/main" val="3732229945"/>
                    </a:ext>
                  </a:extLst>
                </a:gridCol>
              </a:tblGrid>
              <a:tr h="96849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GELATO FLAVOUR</a:t>
                      </a:r>
                    </a:p>
                    <a:p>
                      <a:pPr algn="ctr"/>
                      <a:r>
                        <a:rPr lang="en-US" sz="1100" dirty="0"/>
                        <a:t>SEASONAL  &amp; LIMITED EDITION 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HALAL</a:t>
                      </a:r>
                    </a:p>
                  </a:txBody>
                  <a:tcPr vert="vert27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VEGAN</a:t>
                      </a:r>
                    </a:p>
                  </a:txBody>
                  <a:tcPr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GLUTEN FREE</a:t>
                      </a:r>
                    </a:p>
                  </a:txBody>
                  <a:tcPr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MILK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EGGS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SOYA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PEANUTS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NUTS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CELERY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CRUSTACEANS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FISH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LUPIN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MOLLUSC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MUSTARD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SESAME SEEDS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SULPHER DIOXINE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CEAREALS CONTAINING GLUTEN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00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CHOCOLATE MINI EGG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837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MALTEASTER BUNNY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0634150"/>
                  </a:ext>
                </a:extLst>
              </a:tr>
              <a:tr h="41384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STRONGBOW DARK FRUITS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6473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VANILLA MINI EGG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0453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62754617"/>
                  </a:ext>
                </a:extLst>
              </a:tr>
              <a:tr h="35893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1689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0850384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A572FD29-0478-5FF4-A51E-590D43893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95" y="252663"/>
            <a:ext cx="1437900" cy="14066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9B4706-1675-E6C9-242D-1F42C1491E18}"/>
              </a:ext>
            </a:extLst>
          </p:cNvPr>
          <p:cNvSpPr txBox="1"/>
          <p:nvPr/>
        </p:nvSpPr>
        <p:spPr>
          <a:xfrm>
            <a:off x="340769" y="6913503"/>
            <a:ext cx="10010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accent2"/>
                </a:solidFill>
              </a:rPr>
              <a:t>MANAGEMENT ADVISES THAT ALL FOOD MAY CONTAIN TRACES OF ALLERGENS AS ALL FOOD IS PREPARED IN THE SAME KITCHEN ENVIRONMENT. </a:t>
            </a:r>
            <a:br>
              <a:rPr lang="en-US" sz="800" b="1" dirty="0">
                <a:solidFill>
                  <a:schemeClr val="accent2"/>
                </a:solidFill>
              </a:rPr>
            </a:br>
            <a:r>
              <a:rPr lang="en-US" sz="800" b="1" dirty="0">
                <a:solidFill>
                  <a:schemeClr val="accent2"/>
                </a:solidFill>
              </a:rPr>
              <a:t>PLEASE CONTACT </a:t>
            </a:r>
            <a:r>
              <a:rPr lang="en-US" sz="800" b="1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INFO@LOOPANDSCOOP.COM</a:t>
            </a:r>
            <a:r>
              <a:rPr lang="en-US" sz="800" b="1" dirty="0">
                <a:solidFill>
                  <a:schemeClr val="accent2"/>
                </a:solidFill>
              </a:rPr>
              <a:t> IF YOU REQUIRE FURTHER INFORMATION. </a:t>
            </a:r>
            <a:r>
              <a:rPr lang="en-US" sz="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ALLERGENS 2025.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52848D-1C8D-6548-8C08-CDF6603D55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237" y="200889"/>
            <a:ext cx="4410116" cy="151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0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8F3AAFCC3F374EA6668E306EB9BD7A" ma:contentTypeVersion="18" ma:contentTypeDescription="Create a new document." ma:contentTypeScope="" ma:versionID="1c74a2c7c1bb51147fb1d71cf493323e">
  <xsd:schema xmlns:xsd="http://www.w3.org/2001/XMLSchema" xmlns:xs="http://www.w3.org/2001/XMLSchema" xmlns:p="http://schemas.microsoft.com/office/2006/metadata/properties" xmlns:ns2="f36553a8-fe64-4d42-b438-360b5c24508d" xmlns:ns3="a569b383-04af-40d1-a36f-da36f4e047a6" targetNamespace="http://schemas.microsoft.com/office/2006/metadata/properties" ma:root="true" ma:fieldsID="24d2ac0ca74f5ff5412634127ddb3137" ns2:_="" ns3:_="">
    <xsd:import namespace="f36553a8-fe64-4d42-b438-360b5c24508d"/>
    <xsd:import namespace="a569b383-04af-40d1-a36f-da36f4e047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553a8-fe64-4d42-b438-360b5c245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c3a912f-3d89-4ef5-8753-df81f8b949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69b383-04af-40d1-a36f-da36f4e047a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f290c32-dc70-4527-a28a-c96206e4bcec}" ma:internalName="TaxCatchAll" ma:showField="CatchAllData" ma:web="a569b383-04af-40d1-a36f-da36f4e047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569b383-04af-40d1-a36f-da36f4e047a6" xsi:nil="true"/>
    <lcf76f155ced4ddcb4097134ff3c332f xmlns="f36553a8-fe64-4d42-b438-360b5c2450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538CB3D-F093-4242-A1B6-D2AF5A4368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6553a8-fe64-4d42-b438-360b5c24508d"/>
    <ds:schemaRef ds:uri="a569b383-04af-40d1-a36f-da36f4e047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327662-BBD1-40D1-BD28-BB5CB62C4B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2653F4-6BD4-4AE4-A433-749A48DD6867}">
  <ds:schemaRefs>
    <ds:schemaRef ds:uri="http://purl.org/dc/dcmitype/"/>
    <ds:schemaRef ds:uri="a569b383-04af-40d1-a36f-da36f4e047a6"/>
    <ds:schemaRef ds:uri="http://schemas.microsoft.com/office/2006/metadata/properties"/>
    <ds:schemaRef ds:uri="f36553a8-fe64-4d42-b438-360b5c24508d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1254</TotalTime>
  <Words>1057</Words>
  <Application>Microsoft Office PowerPoint</Application>
  <PresentationFormat>Custom</PresentationFormat>
  <Paragraphs>776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Derek Graham</dc:creator>
  <cp:lastModifiedBy>Production</cp:lastModifiedBy>
  <cp:revision>8</cp:revision>
  <cp:lastPrinted>2025-06-09T09:47:22Z</cp:lastPrinted>
  <dcterms:created xsi:type="dcterms:W3CDTF">2025-03-06T13:36:37Z</dcterms:created>
  <dcterms:modified xsi:type="dcterms:W3CDTF">2025-08-23T09:42:13Z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0x010100498F3AAFCC3F374EA6668E306EB9BD7A</vt:lpwstr>
  </property>
  <property fmtid="{D5CDD505-2E9C-101B-9397-08002B2CF9AE}" pid="3" name="MediaServiceImageTags">
    <vt:lpwstr/>
  </property>
</Properties>
</file>